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445ecaad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445ecaad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4927cbb8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4927cbb8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4927cbb8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4927cbb8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4927cbb8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4927cbb8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5c7bed56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5c7bed56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4927cbb8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4927cbb8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2fb64af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2fb64af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2fb64af3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2fb64af3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2ed85cd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2ed85cd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3e4c657b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3e4c657b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3d3b04a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3d3b04a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3d3b04a2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3d3b04a2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3d3b04a2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3d3b04a2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3e4c657b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3e4c657b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rgbClr val="F9CB9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1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60.png"/><Relationship Id="rId13" Type="http://schemas.openxmlformats.org/officeDocument/2006/relationships/image" Target="../media/image69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11.png"/><Relationship Id="rId14" Type="http://schemas.openxmlformats.org/officeDocument/2006/relationships/image" Target="../media/image58.jpg"/><Relationship Id="rId5" Type="http://schemas.openxmlformats.org/officeDocument/2006/relationships/image" Target="../media/image52.png"/><Relationship Id="rId6" Type="http://schemas.openxmlformats.org/officeDocument/2006/relationships/image" Target="../media/image67.png"/><Relationship Id="rId7" Type="http://schemas.openxmlformats.org/officeDocument/2006/relationships/image" Target="../media/image1.gif"/><Relationship Id="rId8" Type="http://schemas.openxmlformats.org/officeDocument/2006/relationships/image" Target="../media/image6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75.png"/><Relationship Id="rId13" Type="http://schemas.openxmlformats.org/officeDocument/2006/relationships/image" Target="../media/image77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80.png"/><Relationship Id="rId15" Type="http://schemas.openxmlformats.org/officeDocument/2006/relationships/image" Target="../media/image72.png"/><Relationship Id="rId14" Type="http://schemas.openxmlformats.org/officeDocument/2006/relationships/image" Target="../media/image76.png"/><Relationship Id="rId17" Type="http://schemas.openxmlformats.org/officeDocument/2006/relationships/image" Target="../media/image70.gif"/><Relationship Id="rId16" Type="http://schemas.openxmlformats.org/officeDocument/2006/relationships/image" Target="../media/image71.jpg"/><Relationship Id="rId5" Type="http://schemas.openxmlformats.org/officeDocument/2006/relationships/image" Target="../media/image59.png"/><Relationship Id="rId6" Type="http://schemas.openxmlformats.org/officeDocument/2006/relationships/image" Target="../media/image11.png"/><Relationship Id="rId7" Type="http://schemas.openxmlformats.org/officeDocument/2006/relationships/image" Target="../media/image66.png"/><Relationship Id="rId8" Type="http://schemas.openxmlformats.org/officeDocument/2006/relationships/image" Target="../media/image8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88.png"/><Relationship Id="rId12" Type="http://schemas.openxmlformats.org/officeDocument/2006/relationships/image" Target="../media/image86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5.png"/><Relationship Id="rId4" Type="http://schemas.openxmlformats.org/officeDocument/2006/relationships/image" Target="../media/image11.png"/><Relationship Id="rId9" Type="http://schemas.openxmlformats.org/officeDocument/2006/relationships/image" Target="../media/image90.png"/><Relationship Id="rId5" Type="http://schemas.openxmlformats.org/officeDocument/2006/relationships/image" Target="../media/image83.png"/><Relationship Id="rId6" Type="http://schemas.openxmlformats.org/officeDocument/2006/relationships/image" Target="../media/image89.png"/><Relationship Id="rId7" Type="http://schemas.openxmlformats.org/officeDocument/2006/relationships/image" Target="../media/image87.png"/><Relationship Id="rId8" Type="http://schemas.openxmlformats.org/officeDocument/2006/relationships/image" Target="../media/image93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0.png"/><Relationship Id="rId10" Type="http://schemas.openxmlformats.org/officeDocument/2006/relationships/image" Target="../media/image105.png"/><Relationship Id="rId13" Type="http://schemas.openxmlformats.org/officeDocument/2006/relationships/image" Target="../media/image10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4.png"/><Relationship Id="rId4" Type="http://schemas.openxmlformats.org/officeDocument/2006/relationships/image" Target="../media/image11.png"/><Relationship Id="rId9" Type="http://schemas.openxmlformats.org/officeDocument/2006/relationships/image" Target="../media/image103.png"/><Relationship Id="rId15" Type="http://schemas.openxmlformats.org/officeDocument/2006/relationships/image" Target="../media/image112.png"/><Relationship Id="rId14" Type="http://schemas.openxmlformats.org/officeDocument/2006/relationships/image" Target="../media/image108.png"/><Relationship Id="rId17" Type="http://schemas.openxmlformats.org/officeDocument/2006/relationships/image" Target="../media/image109.png"/><Relationship Id="rId16" Type="http://schemas.openxmlformats.org/officeDocument/2006/relationships/image" Target="../media/image110.png"/><Relationship Id="rId5" Type="http://schemas.openxmlformats.org/officeDocument/2006/relationships/image" Target="../media/image102.png"/><Relationship Id="rId19" Type="http://schemas.openxmlformats.org/officeDocument/2006/relationships/image" Target="../media/image107.jpg"/><Relationship Id="rId6" Type="http://schemas.openxmlformats.org/officeDocument/2006/relationships/image" Target="../media/image96.png"/><Relationship Id="rId18" Type="http://schemas.openxmlformats.org/officeDocument/2006/relationships/image" Target="../media/image111.png"/><Relationship Id="rId7" Type="http://schemas.openxmlformats.org/officeDocument/2006/relationships/image" Target="../media/image98.png"/><Relationship Id="rId8" Type="http://schemas.openxmlformats.org/officeDocument/2006/relationships/image" Target="../media/image1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2OqpsrBI4yJrmaFiZWI2DnKXSygWQbVR/view" TargetMode="External"/><Relationship Id="rId4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4.png"/><Relationship Id="rId10" Type="http://schemas.openxmlformats.org/officeDocument/2006/relationships/image" Target="../media/image123.png"/><Relationship Id="rId13" Type="http://schemas.openxmlformats.org/officeDocument/2006/relationships/image" Target="../media/image126.png"/><Relationship Id="rId12" Type="http://schemas.openxmlformats.org/officeDocument/2006/relationships/image" Target="../media/image122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3.png"/><Relationship Id="rId4" Type="http://schemas.openxmlformats.org/officeDocument/2006/relationships/image" Target="../media/image119.png"/><Relationship Id="rId9" Type="http://schemas.openxmlformats.org/officeDocument/2006/relationships/image" Target="../media/image120.png"/><Relationship Id="rId14" Type="http://schemas.openxmlformats.org/officeDocument/2006/relationships/image" Target="../media/image121.jpg"/><Relationship Id="rId5" Type="http://schemas.openxmlformats.org/officeDocument/2006/relationships/image" Target="../media/image117.png"/><Relationship Id="rId6" Type="http://schemas.openxmlformats.org/officeDocument/2006/relationships/image" Target="../media/image114.png"/><Relationship Id="rId7" Type="http://schemas.openxmlformats.org/officeDocument/2006/relationships/image" Target="../media/image118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Relationship Id="rId4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Relationship Id="rId11" Type="http://schemas.openxmlformats.org/officeDocument/2006/relationships/image" Target="../media/image5.png"/><Relationship Id="rId10" Type="http://schemas.openxmlformats.org/officeDocument/2006/relationships/image" Target="../media/image6.jpg"/><Relationship Id="rId12" Type="http://schemas.openxmlformats.org/officeDocument/2006/relationships/image" Target="../media/image42.png"/><Relationship Id="rId9" Type="http://schemas.openxmlformats.org/officeDocument/2006/relationships/image" Target="../media/image36.png"/><Relationship Id="rId5" Type="http://schemas.openxmlformats.org/officeDocument/2006/relationships/image" Target="../media/image1.gif"/><Relationship Id="rId6" Type="http://schemas.openxmlformats.org/officeDocument/2006/relationships/image" Target="../media/image8.jp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10.gif"/><Relationship Id="rId9" Type="http://schemas.openxmlformats.org/officeDocument/2006/relationships/image" Target="../media/image12.jp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7" Type="http://schemas.openxmlformats.org/officeDocument/2006/relationships/image" Target="../media/image11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40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Relationship Id="rId8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17.jp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Relationship Id="rId10" Type="http://schemas.openxmlformats.org/officeDocument/2006/relationships/image" Target="../media/image32.jpg"/><Relationship Id="rId9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11.png"/><Relationship Id="rId7" Type="http://schemas.openxmlformats.org/officeDocument/2006/relationships/image" Target="../media/image30.jpg"/><Relationship Id="rId8" Type="http://schemas.openxmlformats.org/officeDocument/2006/relationships/image" Target="../media/image3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51.png"/><Relationship Id="rId8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140750" y="0"/>
            <a:ext cx="5235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80">
                <a:solidFill>
                  <a:schemeClr val="dk1"/>
                </a:solidFill>
              </a:rPr>
              <a:t>Energy values of products(EVOP)</a:t>
            </a:r>
            <a:endParaRPr sz="2580">
              <a:solidFill>
                <a:schemeClr val="dk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11450" y="696625"/>
            <a:ext cx="8561400" cy="4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ru" sz="1350"/>
              <a:t>В проекте реализовано:</a:t>
            </a:r>
            <a:endParaRPr b="1" sz="1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веб-приложение EVOP(Django Framework)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API приложение EVOP(Django Rest Framework)</a:t>
            </a:r>
            <a:endParaRPr sz="1300">
              <a:highlight>
                <a:srgbClr val="FFD9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БД (postgreSQL)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регистрация-авторизация (</a:t>
            </a: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basic Auth</a:t>
            </a: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, cookieAuth, </a:t>
            </a: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jwt Auth</a:t>
            </a: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token Auth</a:t>
            </a: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обратная связь(e-mail)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автоматическое отправление e-mail администратору для проверки корректности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данных при добавлении нового продукта в бд как из веб-приложения так и из telegram-bot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Celery (во время отправки писем администратору), Celery Beat(обновление базы данных), Redis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captcha(math.challenge)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автоматическая документация API Django Rest Framework с помощью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 DRF Spectacular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возможность парсить продукты, блюда и их энергетические ценности с одного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или нескольких сайтов и складывать данные в общую базу данных.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кэширование наиболее часто </a:t>
            </a: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используемых</a:t>
            </a: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 страниц приложения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пагинация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urier New"/>
                <a:ea typeface="Courier New"/>
                <a:cs typeface="Courier New"/>
                <a:sym typeface="Courier New"/>
              </a:rPr>
              <a:t>• telegram-bot (telebot, psycopg2, smtplib)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300" y="696625"/>
            <a:ext cx="1997773" cy="99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52" y="0"/>
            <a:ext cx="77359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/>
        </p:nvSpPr>
        <p:spPr>
          <a:xfrm>
            <a:off x="1883250" y="-38100"/>
            <a:ext cx="53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Обратная связь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275"/>
            <a:ext cx="9143998" cy="48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1834800" y="2441400"/>
            <a:ext cx="3123000" cy="539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Математическая капча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47307"/>
            <a:ext cx="9144001" cy="112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7313" y="3114888"/>
            <a:ext cx="61817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15524"/>
            <a:ext cx="9144001" cy="48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9525" y="3076389"/>
            <a:ext cx="1292975" cy="5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15524"/>
            <a:ext cx="9144001" cy="48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0000" y="4230300"/>
            <a:ext cx="494324" cy="49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2142492"/>
            <a:ext cx="9144000" cy="85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362700"/>
            <a:ext cx="7734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029151"/>
            <a:ext cx="9144001" cy="8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501619"/>
            <a:ext cx="9144000" cy="414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51125" y="643900"/>
            <a:ext cx="4483465" cy="2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/>
        </p:nvSpPr>
        <p:spPr>
          <a:xfrm>
            <a:off x="1883250" y="-38100"/>
            <a:ext cx="53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Обновление продуктов в базе данных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44950" y="362100"/>
            <a:ext cx="9144000" cy="4799100"/>
          </a:xfrm>
          <a:prstGeom prst="rect">
            <a:avLst/>
          </a:prstGeom>
          <a:solidFill>
            <a:srgbClr val="EBEB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8" y="671550"/>
            <a:ext cx="76866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/>
        </p:nvSpPr>
        <p:spPr>
          <a:xfrm>
            <a:off x="411900" y="362100"/>
            <a:ext cx="4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task.py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50" y="3014700"/>
            <a:ext cx="8070824" cy="19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838" y="671550"/>
            <a:ext cx="248602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3459900" y="322025"/>
            <a:ext cx="2224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админка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4925" y="2486325"/>
            <a:ext cx="464349" cy="46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4063" y="788350"/>
            <a:ext cx="57816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9425" y="1482800"/>
            <a:ext cx="546749" cy="5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50" y="351275"/>
            <a:ext cx="4643125" cy="48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8075" y="370950"/>
            <a:ext cx="4463351" cy="47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587" y="1284050"/>
            <a:ext cx="8926825" cy="2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/>
          <p:nvPr/>
        </p:nvSpPr>
        <p:spPr>
          <a:xfrm>
            <a:off x="3632150" y="1812325"/>
            <a:ext cx="2351400" cy="1984500"/>
          </a:xfrm>
          <a:prstGeom prst="flowChartSummingJunction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" y="827100"/>
            <a:ext cx="9143938" cy="17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>
            <a:off x="1160775" y="748900"/>
            <a:ext cx="943500" cy="23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5" y="2549704"/>
            <a:ext cx="9144001" cy="178434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>
            <a:off x="2156825" y="2561225"/>
            <a:ext cx="808800" cy="15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5" y="1032649"/>
            <a:ext cx="9144001" cy="1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5" y="2718435"/>
            <a:ext cx="9144000" cy="181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62963" y="0"/>
            <a:ext cx="24384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02925" y="2046975"/>
            <a:ext cx="3003550" cy="14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01384" y="224400"/>
            <a:ext cx="2438400" cy="1685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/>
        </p:nvSpPr>
        <p:spPr>
          <a:xfrm>
            <a:off x="1883250" y="-38100"/>
            <a:ext cx="53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Телеграм-бот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2100"/>
            <a:ext cx="9143998" cy="47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50" y="3631450"/>
            <a:ext cx="472550" cy="4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013" y="142875"/>
            <a:ext cx="5133975" cy="4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0983" y="0"/>
            <a:ext cx="638203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785" y="4910775"/>
            <a:ext cx="274150" cy="2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3678" y="0"/>
            <a:ext cx="641664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613" y="3826150"/>
            <a:ext cx="322775" cy="3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3678" y="0"/>
            <a:ext cx="641664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925" y="4886450"/>
            <a:ext cx="274150" cy="2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3678" y="0"/>
            <a:ext cx="64166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3385000" y="82375"/>
            <a:ext cx="2531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BEBEB"/>
                </a:solidFill>
                <a:latin typeface="Roboto"/>
                <a:ea typeface="Roboto"/>
                <a:cs typeface="Roboto"/>
                <a:sym typeface="Roboto"/>
              </a:rPr>
              <a:t>Add product</a:t>
            </a:r>
            <a:endParaRPr>
              <a:solidFill>
                <a:srgbClr val="EBEB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142" y="0"/>
            <a:ext cx="79397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775" y="4820725"/>
            <a:ext cx="322775" cy="3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3385000" y="64075"/>
            <a:ext cx="2276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BEBEB"/>
                </a:solidFill>
                <a:latin typeface="Roboto"/>
                <a:ea typeface="Roboto"/>
                <a:cs typeface="Roboto"/>
                <a:sym typeface="Roboto"/>
              </a:rPr>
              <a:t>Add intake</a:t>
            </a:r>
            <a:endParaRPr>
              <a:solidFill>
                <a:srgbClr val="EBEB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073" y="0"/>
            <a:ext cx="78318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/>
          <p:nvPr/>
        </p:nvSpPr>
        <p:spPr>
          <a:xfrm>
            <a:off x="711450" y="1947125"/>
            <a:ext cx="1617600" cy="179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82334" y="1665407"/>
            <a:ext cx="2374025" cy="29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91440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 txBox="1"/>
          <p:nvPr/>
        </p:nvSpPr>
        <p:spPr>
          <a:xfrm>
            <a:off x="1883250" y="-38100"/>
            <a:ext cx="53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API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100" y="2707500"/>
            <a:ext cx="360150" cy="3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0725"/>
            <a:ext cx="4260001" cy="48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/>
          <p:nvPr/>
        </p:nvSpPr>
        <p:spPr>
          <a:xfrm>
            <a:off x="1515000" y="1530000"/>
            <a:ext cx="27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http://127.0.0.1:8000/api/food/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000" y="320725"/>
            <a:ext cx="4884000" cy="48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 txBox="1"/>
          <p:nvPr/>
        </p:nvSpPr>
        <p:spPr>
          <a:xfrm>
            <a:off x="4912500" y="1650000"/>
            <a:ext cx="3682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rgbClr val="333333"/>
                </a:solidFill>
              </a:rPr>
              <a:t> POST for authenticated user and admin</a:t>
            </a:r>
            <a:endParaRPr i="1" sz="1350">
              <a:solidFill>
                <a:srgbClr val="030D41"/>
              </a:solidFill>
              <a:highlight>
                <a:srgbClr val="13131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3180000" y="1080000"/>
            <a:ext cx="1080000" cy="322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475404"/>
            <a:ext cx="9144000" cy="9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4850" y="315825"/>
            <a:ext cx="7134299" cy="47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3060000" y="1200000"/>
            <a:ext cx="33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http://127.0.0.1:8000/api/food/97601/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7477500" y="330000"/>
            <a:ext cx="502500" cy="322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4975" y="315825"/>
            <a:ext cx="5585026" cy="47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/>
          <p:nvPr/>
        </p:nvSpPr>
        <p:spPr>
          <a:xfrm>
            <a:off x="7590000" y="322500"/>
            <a:ext cx="360300" cy="240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3607500" y="1702500"/>
            <a:ext cx="3757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333333"/>
                </a:solidFill>
              </a:rPr>
              <a:t>PUT, PATCH, DELETE - for admin only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0" y="300000"/>
            <a:ext cx="9144000" cy="47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75726" y="315825"/>
            <a:ext cx="5153729" cy="47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/>
        </p:nvSpPr>
        <p:spPr>
          <a:xfrm>
            <a:off x="3105000" y="1702500"/>
            <a:ext cx="3990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http://127.0.0.1:8000/api/food/9/category/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9574" y="300000"/>
            <a:ext cx="3600425" cy="466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>
            <a:off x="4087500" y="1282500"/>
            <a:ext cx="2917500" cy="1005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При добавлении употребления продукта пользователь видит только свои введенные ранее данные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0100" y="2357413"/>
            <a:ext cx="75438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/>
        </p:nvSpPr>
        <p:spPr>
          <a:xfrm>
            <a:off x="3240000" y="907500"/>
            <a:ext cx="319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http://127.0.0.1:8000/api/add-intake/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6251" y="300000"/>
            <a:ext cx="6813751" cy="474629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2880000" y="2032500"/>
            <a:ext cx="45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http://127.0.0.1:8000/api/calculation-norm-kcal/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0750" y="4887550"/>
            <a:ext cx="240000" cy="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315814"/>
            <a:ext cx="9144001" cy="362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450" y="305475"/>
            <a:ext cx="9106551" cy="47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/>
        </p:nvSpPr>
        <p:spPr>
          <a:xfrm>
            <a:off x="2835000" y="982500"/>
            <a:ext cx="4492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http://127.0.0.1:8000/api/calculation-intakes/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1925" y="315825"/>
            <a:ext cx="7740149" cy="480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320738"/>
            <a:ext cx="8021524" cy="48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5"/>
          <p:cNvSpPr txBox="1"/>
          <p:nvPr/>
        </p:nvSpPr>
        <p:spPr>
          <a:xfrm>
            <a:off x="2205000" y="772500"/>
            <a:ext cx="3990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http://127.0.0.1:8000/api/auth-token/users/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301500"/>
            <a:ext cx="8105650" cy="480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5"/>
          <p:cNvSpPr txBox="1"/>
          <p:nvPr/>
        </p:nvSpPr>
        <p:spPr>
          <a:xfrm>
            <a:off x="2977500" y="705000"/>
            <a:ext cx="461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http://127.0.0.1:8000/api/jwt-token/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46400" y="1049025"/>
            <a:ext cx="2745000" cy="181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/>
        </p:nvSpPr>
        <p:spPr>
          <a:xfrm>
            <a:off x="-44100" y="254525"/>
            <a:ext cx="1650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README.md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файл readme.md" id="312" name="Google Shape;312;p26" title="readme.m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575" y="0"/>
            <a:ext cx="6858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025"/>
            <a:ext cx="9144001" cy="4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 txBox="1"/>
          <p:nvPr/>
        </p:nvSpPr>
        <p:spPr>
          <a:xfrm>
            <a:off x="1883250" y="-83100"/>
            <a:ext cx="53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DFR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Spectacular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9900"/>
            <a:ext cx="9143999" cy="481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75" y="249900"/>
            <a:ext cx="8159075" cy="4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8250" y="249900"/>
            <a:ext cx="5567500" cy="4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/>
          <p:nvPr/>
        </p:nvSpPr>
        <p:spPr>
          <a:xfrm>
            <a:off x="3007500" y="2226750"/>
            <a:ext cx="3750000" cy="6900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Авторизация токеном для Petr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865321"/>
            <a:ext cx="9144000" cy="255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0750" y="25165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726548"/>
            <a:ext cx="9143999" cy="369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2750" y="4222500"/>
            <a:ext cx="487651" cy="4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9600" y="249900"/>
            <a:ext cx="8214800" cy="48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 txBox="1"/>
          <p:nvPr/>
        </p:nvSpPr>
        <p:spPr>
          <a:xfrm>
            <a:off x="2580000" y="210000"/>
            <a:ext cx="3802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http://127.0.0.1:8000/api/docs/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330525"/>
            <a:ext cx="9143999" cy="48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7"/>
          <p:cNvSpPr txBox="1"/>
          <p:nvPr/>
        </p:nvSpPr>
        <p:spPr>
          <a:xfrm>
            <a:off x="1995000" y="1215000"/>
            <a:ext cx="3952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http://127.0.0.1:8000/api/redocs/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997500" y="2130450"/>
            <a:ext cx="4890000" cy="73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D41"/>
              </a:buClr>
              <a:buSzPts val="1200"/>
              <a:buChar char="●"/>
            </a:pPr>
            <a:r>
              <a:rPr lang="ru" sz="1200">
                <a:solidFill>
                  <a:srgbClr val="030D41"/>
                </a:solidFill>
              </a:rPr>
              <a:t>Левая панель содержит строку поиска и меню навигации.</a:t>
            </a:r>
            <a:endParaRPr sz="1200">
              <a:solidFill>
                <a:srgbClr val="030D4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D41"/>
              </a:buClr>
              <a:buSzPts val="1200"/>
              <a:buChar char="●"/>
            </a:pPr>
            <a:r>
              <a:rPr lang="ru" sz="1200">
                <a:solidFill>
                  <a:srgbClr val="030D41"/>
                </a:solidFill>
              </a:rPr>
              <a:t>Центральная панель содержит документацию.</a:t>
            </a:r>
            <a:endParaRPr sz="1200">
              <a:solidFill>
                <a:srgbClr val="030D4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D41"/>
              </a:buClr>
              <a:buSzPts val="1200"/>
              <a:buChar char="●"/>
            </a:pPr>
            <a:r>
              <a:rPr lang="ru" sz="1200">
                <a:solidFill>
                  <a:srgbClr val="030D41"/>
                </a:solidFill>
              </a:rPr>
              <a:t>Правая панель содержит примеры запросов и ответов.</a:t>
            </a:r>
            <a:endParaRPr sz="1200">
              <a:solidFill>
                <a:srgbClr val="030D4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3325" y="210000"/>
            <a:ext cx="8159076" cy="495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01499" y="3423175"/>
            <a:ext cx="3142499" cy="164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7"/>
          <p:cNvSpPr txBox="1"/>
          <p:nvPr/>
        </p:nvSpPr>
        <p:spPr>
          <a:xfrm>
            <a:off x="697500" y="622500"/>
            <a:ext cx="4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74475" y="3971400"/>
            <a:ext cx="1383026" cy="83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63225" y="3936975"/>
            <a:ext cx="1405499" cy="87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0" y="701875"/>
            <a:ext cx="48150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b="1" i="1" lang="ru" sz="1200">
                <a:solidFill>
                  <a:srgbClr val="131314"/>
                </a:solidFill>
              </a:rPr>
              <a:t>            </a:t>
            </a:r>
            <a:r>
              <a:rPr b="1" i="1" lang="ru" sz="1200">
                <a:solidFill>
                  <a:srgbClr val="131314"/>
                </a:solidFill>
              </a:rPr>
              <a:t>Авторизованный пользователь также может:</a:t>
            </a:r>
            <a:endParaRPr b="1" i="1" sz="1200">
              <a:solidFill>
                <a:srgbClr val="13131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добавить продукт в базу данных(высылается письмо на почту администратора и только после проверки данных продукт добавляется)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добавлять свои приемы пищи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рассчитать индивидуальную суточную норму ККАЛ по личным параметрам пользователя(пол, рост, вес, возраст, активность)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просматривать количество ККАЛ и БЖУ которые он употребил за любой (введенный) промежуток времени в днях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пользоваться telegram-ботом для просмотра всех продуктов по категориям(для удобства),добавления продуктов(автоматическое отправление e-mail администратору),расчета  ККАЛ и БЖУ которые он употребил за</a:t>
            </a:r>
            <a:r>
              <a:rPr lang="ru" sz="1100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любой (введенный) промежуток времени в днях.(Единая база данных с веб-приложением)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5" y="614825"/>
            <a:ext cx="451925" cy="4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975800" y="701875"/>
            <a:ext cx="4168200" cy="3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b="1" i="1" lang="ru" sz="1200">
                <a:solidFill>
                  <a:srgbClr val="131314"/>
                </a:solidFill>
              </a:rPr>
              <a:t>              Любой пользователь может:</a:t>
            </a:r>
            <a:endParaRPr b="1" i="1" sz="1200">
              <a:solidFill>
                <a:srgbClr val="13131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просмотреть главную страницу сайта, где можно узнать возможности приложения 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возможность отправить письмо администратору(e-mail), предварительно введя верно проверочный(математический) код(captcha)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просмотреть все продукты(около 1400 наименований) и их значения  БЖУ в базе данных(и по категориям)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зарегистрироваться 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1314"/>
                </a:solidFill>
                <a:latin typeface="Courier New"/>
                <a:ea typeface="Courier New"/>
                <a:cs typeface="Courier New"/>
                <a:sym typeface="Courier New"/>
              </a:rPr>
              <a:t>• авторизоваться</a:t>
            </a:r>
            <a:endParaRPr sz="11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413575" y="82150"/>
            <a:ext cx="4037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Основной функционал: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300" y="640700"/>
            <a:ext cx="451925" cy="4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3549600" y="-52325"/>
            <a:ext cx="2044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31314"/>
                </a:solidFill>
                <a:latin typeface="Roboto"/>
                <a:ea typeface="Roboto"/>
                <a:cs typeface="Roboto"/>
                <a:sym typeface="Roboto"/>
              </a:rPr>
              <a:t>Главная страница</a:t>
            </a:r>
            <a:endParaRPr sz="1600">
              <a:solidFill>
                <a:srgbClr val="13131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350"/>
            <a:ext cx="9143998" cy="478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 rot="-271594">
            <a:off x="6293678" y="630399"/>
            <a:ext cx="1505295" cy="3767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Registration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7885500" y="865025"/>
            <a:ext cx="1258500" cy="2918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Authenticate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/>
          <p:nvPr/>
        </p:nvSpPr>
        <p:spPr>
          <a:xfrm rot="651717">
            <a:off x="952116" y="3367988"/>
            <a:ext cx="2588577" cy="34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Categories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1327300" y="4257600"/>
            <a:ext cx="2606400" cy="410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telegram bot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125" y="259550"/>
            <a:ext cx="1118500" cy="11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4850"/>
            <a:ext cx="9143998" cy="476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3381700" y="-45075"/>
            <a:ext cx="2577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31314"/>
                </a:solidFill>
                <a:latin typeface="Roboto"/>
                <a:ea typeface="Roboto"/>
                <a:cs typeface="Roboto"/>
                <a:sym typeface="Roboto"/>
              </a:rPr>
              <a:t>Страница регистрации</a:t>
            </a:r>
            <a:endParaRPr sz="1600">
              <a:solidFill>
                <a:srgbClr val="13131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620" y="1073750"/>
            <a:ext cx="4316325" cy="29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375" y="2255047"/>
            <a:ext cx="1825425" cy="8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3450" y="1368700"/>
            <a:ext cx="2914450" cy="16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2676" y="759249"/>
            <a:ext cx="5883675" cy="35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317575" y="578675"/>
            <a:ext cx="50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3519675" y="394850"/>
            <a:ext cx="3137400" cy="872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BEB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после успешной регистрации пользователь перенаправляется на вкладку авторизации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2675" y="394850"/>
            <a:ext cx="6956475" cy="37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2838963" y="463950"/>
            <a:ext cx="3233400" cy="978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BEB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после успешной авторизации пользователь попадает на главную страницу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79150"/>
            <a:ext cx="9086125" cy="4219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6"/>
          <p:cNvCxnSpPr/>
          <p:nvPr/>
        </p:nvCxnSpPr>
        <p:spPr>
          <a:xfrm>
            <a:off x="8177325" y="727250"/>
            <a:ext cx="2883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6"/>
          <p:cNvSpPr/>
          <p:nvPr/>
        </p:nvSpPr>
        <p:spPr>
          <a:xfrm>
            <a:off x="8177325" y="727250"/>
            <a:ext cx="428175" cy="26200"/>
          </a:xfrm>
          <a:custGeom>
            <a:rect b="b" l="l" r="r" t="t"/>
            <a:pathLst>
              <a:path extrusionOk="0" h="1048" w="17127">
                <a:moveTo>
                  <a:pt x="17127" y="1048"/>
                </a:moveTo>
                <a:cubicBezTo>
                  <a:pt x="11407" y="1048"/>
                  <a:pt x="5720" y="0"/>
                  <a:pt x="0" y="0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Google Shape;126;p16"/>
          <p:cNvSpPr/>
          <p:nvPr/>
        </p:nvSpPr>
        <p:spPr>
          <a:xfrm>
            <a:off x="2013350" y="683825"/>
            <a:ext cx="4430450" cy="100299"/>
          </a:xfrm>
          <a:custGeom>
            <a:rect b="b" l="l" r="r" t="t"/>
            <a:pathLst>
              <a:path extrusionOk="0" h="5893" w="177218">
                <a:moveTo>
                  <a:pt x="0" y="2574"/>
                </a:moveTo>
                <a:cubicBezTo>
                  <a:pt x="7464" y="4647"/>
                  <a:pt x="15474" y="6887"/>
                  <a:pt x="23070" y="5370"/>
                </a:cubicBezTo>
                <a:cubicBezTo>
                  <a:pt x="28346" y="4316"/>
                  <a:pt x="33930" y="2667"/>
                  <a:pt x="39149" y="3972"/>
                </a:cubicBezTo>
                <a:cubicBezTo>
                  <a:pt x="49777" y="6629"/>
                  <a:pt x="61136" y="4634"/>
                  <a:pt x="72006" y="3273"/>
                </a:cubicBezTo>
                <a:cubicBezTo>
                  <a:pt x="75377" y="2851"/>
                  <a:pt x="79105" y="3744"/>
                  <a:pt x="82143" y="2225"/>
                </a:cubicBezTo>
                <a:cubicBezTo>
                  <a:pt x="87786" y="-596"/>
                  <a:pt x="94795" y="2584"/>
                  <a:pt x="101018" y="3623"/>
                </a:cubicBezTo>
                <a:cubicBezTo>
                  <a:pt x="108488" y="4870"/>
                  <a:pt x="116165" y="3623"/>
                  <a:pt x="123738" y="3623"/>
                </a:cubicBezTo>
                <a:cubicBezTo>
                  <a:pt x="137732" y="3623"/>
                  <a:pt x="151689" y="1875"/>
                  <a:pt x="165683" y="1875"/>
                </a:cubicBezTo>
                <a:cubicBezTo>
                  <a:pt x="169530" y="1875"/>
                  <a:pt x="175498" y="-1915"/>
                  <a:pt x="177218" y="1526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Google Shape;127;p16"/>
          <p:cNvSpPr/>
          <p:nvPr/>
        </p:nvSpPr>
        <p:spPr>
          <a:xfrm>
            <a:off x="4201300" y="1356425"/>
            <a:ext cx="515575" cy="34950"/>
          </a:xfrm>
          <a:custGeom>
            <a:rect b="b" l="l" r="r" t="t"/>
            <a:pathLst>
              <a:path extrusionOk="0" h="1398" w="20623">
                <a:moveTo>
                  <a:pt x="0" y="1398"/>
                </a:moveTo>
                <a:cubicBezTo>
                  <a:pt x="6890" y="1398"/>
                  <a:pt x="13733" y="0"/>
                  <a:pt x="20623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28" name="Google Shape;12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0175" y="1174825"/>
            <a:ext cx="2760400" cy="27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8079150" y="723150"/>
            <a:ext cx="1026600" cy="3697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33637" y="4183550"/>
            <a:ext cx="745524" cy="7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51633"/>
            <a:ext cx="9144000" cy="4440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7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/>
        </p:nvSpPr>
        <p:spPr>
          <a:xfrm>
            <a:off x="2540675" y="0"/>
            <a:ext cx="386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30D41"/>
                </a:solidFill>
                <a:latin typeface="Roboto"/>
                <a:ea typeface="Roboto"/>
                <a:cs typeface="Roboto"/>
                <a:sym typeface="Roboto"/>
              </a:rPr>
              <a:t>Просмотр категорий продуктов</a:t>
            </a:r>
            <a:endParaRPr sz="1600">
              <a:solidFill>
                <a:srgbClr val="030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75"/>
            <a:ext cx="9106549" cy="46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48513" y="3478563"/>
            <a:ext cx="583400" cy="6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91475"/>
            <a:ext cx="9144000" cy="46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79638">
            <a:off x="779474" y="1662499"/>
            <a:ext cx="583400" cy="5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3751950" y="4538325"/>
            <a:ext cx="3699513" cy="179719"/>
          </a:xfrm>
          <a:custGeom>
            <a:rect b="b" l="l" r="r" t="t"/>
            <a:pathLst>
              <a:path extrusionOk="0" h="12137" w="135999">
                <a:moveTo>
                  <a:pt x="0" y="10185"/>
                </a:moveTo>
                <a:cubicBezTo>
                  <a:pt x="16078" y="2146"/>
                  <a:pt x="36480" y="6726"/>
                  <a:pt x="53920" y="11084"/>
                </a:cubicBezTo>
                <a:cubicBezTo>
                  <a:pt x="58961" y="12344"/>
                  <a:pt x="64849" y="12809"/>
                  <a:pt x="69497" y="10485"/>
                </a:cubicBezTo>
                <a:cubicBezTo>
                  <a:pt x="72593" y="8937"/>
                  <a:pt x="74769" y="5363"/>
                  <a:pt x="78184" y="4793"/>
                </a:cubicBezTo>
                <a:cubicBezTo>
                  <a:pt x="85981" y="3491"/>
                  <a:pt x="94053" y="1993"/>
                  <a:pt x="101850" y="3295"/>
                </a:cubicBezTo>
                <a:cubicBezTo>
                  <a:pt x="108730" y="4444"/>
                  <a:pt x="115244" y="8088"/>
                  <a:pt x="122219" y="8088"/>
                </a:cubicBezTo>
                <a:cubicBezTo>
                  <a:pt x="127545" y="8088"/>
                  <a:pt x="130947" y="1686"/>
                  <a:pt x="135999" y="0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2" name="Google Shape;14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650" y="491475"/>
            <a:ext cx="8499250" cy="43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5600" y="1699250"/>
            <a:ext cx="832050" cy="8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52625"/>
            <a:ext cx="9144000" cy="46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550" y="1371775"/>
            <a:ext cx="3204100" cy="23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3622700" y="982800"/>
            <a:ext cx="46344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Roboto"/>
                <a:ea typeface="Roboto"/>
                <a:cs typeface="Roboto"/>
                <a:sym typeface="Roboto"/>
              </a:rPr>
              <a:t>Возможность для дальнейшего  расширения  сайта: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Roboto"/>
                <a:ea typeface="Roboto"/>
                <a:cs typeface="Roboto"/>
                <a:sym typeface="Roboto"/>
              </a:rPr>
              <a:t>   -информация о продукте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Roboto"/>
                <a:ea typeface="Roboto"/>
                <a:cs typeface="Roboto"/>
                <a:sym typeface="Roboto"/>
              </a:rPr>
              <a:t>   -история появления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Roboto"/>
                <a:ea typeface="Roboto"/>
                <a:cs typeface="Roboto"/>
                <a:sym typeface="Roboto"/>
              </a:rPr>
              <a:t>   -рецепты блюд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Roboto"/>
                <a:ea typeface="Roboto"/>
                <a:cs typeface="Roboto"/>
                <a:sym typeface="Roboto"/>
              </a:rPr>
              <a:t>   -влияние на организм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Roboto"/>
                <a:ea typeface="Roboto"/>
                <a:cs typeface="Roboto"/>
                <a:sym typeface="Roboto"/>
              </a:rPr>
              <a:t>   -...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Roboto"/>
                <a:ea typeface="Roboto"/>
                <a:cs typeface="Roboto"/>
                <a:sym typeface="Roboto"/>
              </a:rPr>
              <a:t>   -...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/>
        </p:nvSpPr>
        <p:spPr>
          <a:xfrm>
            <a:off x="2270675" y="-51275"/>
            <a:ext cx="4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30D41"/>
                </a:solidFill>
                <a:latin typeface="Roboto"/>
                <a:ea typeface="Roboto"/>
                <a:cs typeface="Roboto"/>
                <a:sym typeface="Roboto"/>
              </a:rPr>
              <a:t>Добавление продукта в базу данных</a:t>
            </a:r>
            <a:endParaRPr>
              <a:solidFill>
                <a:srgbClr val="030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3825"/>
            <a:ext cx="9144001" cy="48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941" y="795000"/>
            <a:ext cx="610675" cy="7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500" y="795000"/>
            <a:ext cx="3223175" cy="17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 rot="2369671">
            <a:off x="3343002" y="2617179"/>
            <a:ext cx="1344330" cy="22294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350" y="3933600"/>
            <a:ext cx="716550" cy="7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828565"/>
            <a:ext cx="9144000" cy="1486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2917500" y="795000"/>
            <a:ext cx="5287500" cy="14202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Сразу появляется сообщения о проверке добавленного продукта. Добавляется продукт в базу с параметром &lt;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be_confirmed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=False&gt;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Параллельно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отправляется письмо админу (Celery) о продукте для подтверждения или отказа.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23" y="313825"/>
            <a:ext cx="2893176" cy="32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590909"/>
            <a:ext cx="9144001" cy="83433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>
            <a:off x="6502500" y="3617325"/>
            <a:ext cx="11790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200"/>
            <a:ext cx="9143998" cy="47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2415150" y="0"/>
            <a:ext cx="4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Добавление приема пищи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000" y="3240000"/>
            <a:ext cx="1132500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2310000" y="3186150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BEBEB"/>
                </a:solidFill>
                <a:latin typeface="Roboto"/>
                <a:ea typeface="Roboto"/>
                <a:cs typeface="Roboto"/>
                <a:sym typeface="Roboto"/>
              </a:rPr>
              <a:t>button</a:t>
            </a:r>
            <a:endParaRPr>
              <a:solidFill>
                <a:srgbClr val="EBEB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2400" y="34999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2043"/>
            <a:ext cx="9144000" cy="176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7650" y="2126451"/>
            <a:ext cx="9144000" cy="7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42650" y="3034550"/>
            <a:ext cx="9249001" cy="7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3216763" y="3165000"/>
            <a:ext cx="941150" cy="712075"/>
          </a:xfrm>
          <a:custGeom>
            <a:rect b="b" l="l" r="r" t="t"/>
            <a:pathLst>
              <a:path extrusionOk="0" h="28483" w="37646">
                <a:moveTo>
                  <a:pt x="34829" y="13500"/>
                </a:moveTo>
                <a:cubicBezTo>
                  <a:pt x="31201" y="3826"/>
                  <a:pt x="17261" y="0"/>
                  <a:pt x="6929" y="0"/>
                </a:cubicBezTo>
                <a:cubicBezTo>
                  <a:pt x="349" y="0"/>
                  <a:pt x="-1363" y="12852"/>
                  <a:pt x="1229" y="18900"/>
                </a:cubicBezTo>
                <a:cubicBezTo>
                  <a:pt x="5396" y="28622"/>
                  <a:pt x="21567" y="29865"/>
                  <a:pt x="31829" y="27300"/>
                </a:cubicBezTo>
                <a:cubicBezTo>
                  <a:pt x="37252" y="25944"/>
                  <a:pt x="40132" y="12568"/>
                  <a:pt x="34829" y="1080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Google Shape;175;p19"/>
          <p:cNvSpPr/>
          <p:nvPr/>
        </p:nvSpPr>
        <p:spPr>
          <a:xfrm>
            <a:off x="4027500" y="2512500"/>
            <a:ext cx="4602175" cy="825000"/>
          </a:xfrm>
          <a:custGeom>
            <a:rect b="b" l="l" r="r" t="t"/>
            <a:pathLst>
              <a:path extrusionOk="0" h="33000" w="184087">
                <a:moveTo>
                  <a:pt x="0" y="33000"/>
                </a:moveTo>
                <a:cubicBezTo>
                  <a:pt x="25286" y="26678"/>
                  <a:pt x="50980" y="21861"/>
                  <a:pt x="76800" y="18300"/>
                </a:cubicBezTo>
                <a:cubicBezTo>
                  <a:pt x="94064" y="15919"/>
                  <a:pt x="111831" y="16374"/>
                  <a:pt x="128700" y="12000"/>
                </a:cubicBezTo>
                <a:cubicBezTo>
                  <a:pt x="133834" y="10669"/>
                  <a:pt x="139343" y="12101"/>
                  <a:pt x="144600" y="11400"/>
                </a:cubicBezTo>
                <a:cubicBezTo>
                  <a:pt x="151696" y="10454"/>
                  <a:pt x="158441" y="6900"/>
                  <a:pt x="165600" y="6900"/>
                </a:cubicBezTo>
                <a:cubicBezTo>
                  <a:pt x="169300" y="6900"/>
                  <a:pt x="173000" y="6900"/>
                  <a:pt x="176700" y="6900"/>
                </a:cubicBezTo>
                <a:cubicBezTo>
                  <a:pt x="178203" y="6900"/>
                  <a:pt x="179697" y="6600"/>
                  <a:pt x="181200" y="6600"/>
                </a:cubicBezTo>
                <a:cubicBezTo>
                  <a:pt x="182000" y="6600"/>
                  <a:pt x="184286" y="6188"/>
                  <a:pt x="183600" y="6600"/>
                </a:cubicBezTo>
                <a:cubicBezTo>
                  <a:pt x="182081" y="7512"/>
                  <a:pt x="180145" y="7442"/>
                  <a:pt x="178500" y="8100"/>
                </a:cubicBezTo>
                <a:cubicBezTo>
                  <a:pt x="177367" y="8553"/>
                  <a:pt x="174523" y="10932"/>
                  <a:pt x="175500" y="10200"/>
                </a:cubicBezTo>
                <a:cubicBezTo>
                  <a:pt x="177676" y="8568"/>
                  <a:pt x="179837" y="6909"/>
                  <a:pt x="182100" y="5400"/>
                </a:cubicBezTo>
                <a:cubicBezTo>
                  <a:pt x="182700" y="5000"/>
                  <a:pt x="184600" y="4375"/>
                  <a:pt x="183900" y="4200"/>
                </a:cubicBezTo>
                <a:cubicBezTo>
                  <a:pt x="178863" y="2941"/>
                  <a:pt x="173937" y="1259"/>
                  <a:pt x="168900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200"/>
            <a:ext cx="9144000" cy="4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1883250" y="-44925"/>
            <a:ext cx="53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Расчет энергетических ценностей употребленных продуктов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96201"/>
            <a:ext cx="9144001" cy="12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1674"/>
            <a:ext cx="9144000" cy="48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7700" y="1748625"/>
            <a:ext cx="503200" cy="5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0449" y="786450"/>
            <a:ext cx="4634100" cy="34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2780500" y="3939200"/>
            <a:ext cx="4134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F89961"/>
                </a:solidFill>
                <a:highlight>
                  <a:srgbClr val="131314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100">
                <a:solidFill>
                  <a:srgbClr val="FBE4A1"/>
                </a:solidFill>
                <a:highlight>
                  <a:srgbClr val="131314"/>
                </a:highlight>
                <a:latin typeface="Courier New"/>
                <a:ea typeface="Courier New"/>
                <a:cs typeface="Courier New"/>
                <a:sym typeface="Courier New"/>
              </a:rPr>
              <a:t>get_values_between_days</a:t>
            </a:r>
            <a:r>
              <a:rPr lang="ru" sz="1100">
                <a:solidFill>
                  <a:srgbClr val="EBEBEB"/>
                </a:solidFill>
                <a:highlight>
                  <a:srgbClr val="13131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>
                <a:solidFill>
                  <a:srgbClr val="FFFFFF"/>
                </a:solidFill>
                <a:highlight>
                  <a:srgbClr val="131314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b="1" lang="ru" sz="1100">
                <a:solidFill>
                  <a:srgbClr val="ED864A"/>
                </a:solidFill>
                <a:highlight>
                  <a:srgbClr val="13131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100">
                <a:solidFill>
                  <a:srgbClr val="FFFFFF"/>
                </a:solidFill>
                <a:highlight>
                  <a:srgbClr val="131314"/>
                </a:highlight>
                <a:latin typeface="Courier New"/>
                <a:ea typeface="Courier New"/>
                <a:cs typeface="Courier New"/>
                <a:sym typeface="Courier New"/>
              </a:rPr>
              <a:t>days</a:t>
            </a:r>
            <a:r>
              <a:rPr lang="ru" sz="1100">
                <a:solidFill>
                  <a:srgbClr val="EBEBEB"/>
                </a:solidFill>
                <a:highlight>
                  <a:srgbClr val="131314"/>
                </a:highlight>
                <a:latin typeface="Courier New"/>
                <a:ea typeface="Courier New"/>
                <a:cs typeface="Courier New"/>
                <a:sym typeface="Courier New"/>
              </a:rPr>
              <a:t>):...</a:t>
            </a:r>
            <a:endParaRPr sz="1100">
              <a:solidFill>
                <a:srgbClr val="EBEBEB"/>
              </a:solidFill>
              <a:highlight>
                <a:srgbClr val="13131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1700" y="1205750"/>
            <a:ext cx="596775" cy="7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2250" y="756375"/>
            <a:ext cx="7491749" cy="44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350143">
            <a:off x="59093" y="2284640"/>
            <a:ext cx="2101840" cy="126952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7796000" y="2770900"/>
            <a:ext cx="1003500" cy="254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200"/>
            <a:ext cx="9144000" cy="47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1883250" y="0"/>
            <a:ext cx="53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Расчет индивидуальной нормы ккал в сутки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2500"/>
            <a:ext cx="9144000" cy="43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274" y="3439549"/>
            <a:ext cx="1656725" cy="6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3279" y="3592502"/>
            <a:ext cx="2068300" cy="11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3175" y="772500"/>
            <a:ext cx="7500826" cy="4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37013">
            <a:off x="1563083" y="2146851"/>
            <a:ext cx="3619709" cy="20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